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4" r:id="rId1"/>
  </p:sldMasterIdLst>
  <p:notesMasterIdLst>
    <p:notesMasterId r:id="rId15"/>
  </p:notesMasterIdLst>
  <p:sldIdLst>
    <p:sldId id="416" r:id="rId2"/>
    <p:sldId id="522" r:id="rId3"/>
    <p:sldId id="523" r:id="rId4"/>
    <p:sldId id="528" r:id="rId5"/>
    <p:sldId id="529" r:id="rId6"/>
    <p:sldId id="412" r:id="rId7"/>
    <p:sldId id="419" r:id="rId8"/>
    <p:sldId id="418" r:id="rId9"/>
    <p:sldId id="417" r:id="rId10"/>
    <p:sldId id="408" r:id="rId11"/>
    <p:sldId id="530" r:id="rId12"/>
    <p:sldId id="531" r:id="rId13"/>
    <p:sldId id="524" r:id="rId1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5" autoAdjust="0"/>
  </p:normalViewPr>
  <p:slideViewPr>
    <p:cSldViewPr snapToGrid="0">
      <p:cViewPr varScale="1">
        <p:scale>
          <a:sx n="105" d="100"/>
          <a:sy n="105" d="100"/>
        </p:scale>
        <p:origin x="1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5CF64C-337F-4F4C-8BFB-7B98087481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C9B03A8-1F6D-44C5-8873-12BD4C5083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Humanitarian projects</a:t>
          </a:r>
        </a:p>
      </dgm:t>
    </dgm:pt>
    <dgm:pt modelId="{0B8756D8-4DD0-44BB-9A8B-C04253F28DB2}" type="parTrans" cxnId="{1588D68E-E506-4FB0-955E-E80AB6DF76A3}">
      <dgm:prSet/>
      <dgm:spPr/>
      <dgm:t>
        <a:bodyPr/>
        <a:lstStyle/>
        <a:p>
          <a:endParaRPr lang="en-US"/>
        </a:p>
      </dgm:t>
    </dgm:pt>
    <dgm:pt modelId="{346E3430-E896-41F5-9C24-BD46BF3268D2}" type="sibTrans" cxnId="{1588D68E-E506-4FB0-955E-E80AB6DF76A3}">
      <dgm:prSet/>
      <dgm:spPr/>
      <dgm:t>
        <a:bodyPr/>
        <a:lstStyle/>
        <a:p>
          <a:endParaRPr lang="en-US"/>
        </a:p>
      </dgm:t>
    </dgm:pt>
    <dgm:pt modelId="{3B8FC50B-81E7-4E7C-8C57-B45DD1BD3D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Scholarships for graduate-level academic studies</a:t>
          </a:r>
        </a:p>
      </dgm:t>
    </dgm:pt>
    <dgm:pt modelId="{DC72285E-0CFD-455D-941B-C5CB018B8727}" type="parTrans" cxnId="{F84D9BB5-8404-47DA-8DD6-8058E24F1E2D}">
      <dgm:prSet/>
      <dgm:spPr/>
      <dgm:t>
        <a:bodyPr/>
        <a:lstStyle/>
        <a:p>
          <a:endParaRPr lang="en-US"/>
        </a:p>
      </dgm:t>
    </dgm:pt>
    <dgm:pt modelId="{70E8D4C0-A895-4A66-B0A4-2046005DC474}" type="sibTrans" cxnId="{F84D9BB5-8404-47DA-8DD6-8058E24F1E2D}">
      <dgm:prSet/>
      <dgm:spPr/>
      <dgm:t>
        <a:bodyPr/>
        <a:lstStyle/>
        <a:p>
          <a:endParaRPr lang="en-US"/>
        </a:p>
      </dgm:t>
    </dgm:pt>
    <dgm:pt modelId="{F87F5677-6D11-4CE8-AF32-18627A7A47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Vocational training teams</a:t>
          </a:r>
        </a:p>
      </dgm:t>
    </dgm:pt>
    <dgm:pt modelId="{85F8406B-3707-47BC-A53D-3178F5A6E50D}" type="parTrans" cxnId="{E822232A-C2ED-4E48-95D9-2A28A025FDD2}">
      <dgm:prSet/>
      <dgm:spPr/>
      <dgm:t>
        <a:bodyPr/>
        <a:lstStyle/>
        <a:p>
          <a:endParaRPr lang="en-US"/>
        </a:p>
      </dgm:t>
    </dgm:pt>
    <dgm:pt modelId="{2D1FE73C-E887-48C4-8658-D70445AE47FE}" type="sibTrans" cxnId="{E822232A-C2ED-4E48-95D9-2A28A025FDD2}">
      <dgm:prSet/>
      <dgm:spPr/>
      <dgm:t>
        <a:bodyPr/>
        <a:lstStyle/>
        <a:p>
          <a:endParaRPr lang="en-US"/>
        </a:p>
      </dgm:t>
    </dgm:pt>
    <dgm:pt modelId="{4971D195-677C-418A-AC5C-841652C29ABF}" type="pres">
      <dgm:prSet presAssocID="{365CF64C-337F-4F4C-8BFB-7B98087481F4}" presName="root" presStyleCnt="0">
        <dgm:presLayoutVars>
          <dgm:dir/>
          <dgm:resizeHandles val="exact"/>
        </dgm:presLayoutVars>
      </dgm:prSet>
      <dgm:spPr/>
    </dgm:pt>
    <dgm:pt modelId="{03EAF6D2-90E3-4A39-AEDC-3C69B6AB8025}" type="pres">
      <dgm:prSet presAssocID="{6C9B03A8-1F6D-44C5-8873-12BD4C5083D2}" presName="compNode" presStyleCnt="0"/>
      <dgm:spPr/>
    </dgm:pt>
    <dgm:pt modelId="{2B40C932-8F3B-4CF8-83AB-34ADFE536C66}" type="pres">
      <dgm:prSet presAssocID="{6C9B03A8-1F6D-44C5-8873-12BD4C5083D2}" presName="bgRect" presStyleLbl="bgShp" presStyleIdx="0" presStyleCnt="3"/>
      <dgm:spPr/>
    </dgm:pt>
    <dgm:pt modelId="{948D9045-7596-4677-9AE2-8590BEE7AB54}" type="pres">
      <dgm:prSet presAssocID="{6C9B03A8-1F6D-44C5-8873-12BD4C5083D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459DE3E2-57A9-4E97-B4D4-06BFB5ACD8DD}" type="pres">
      <dgm:prSet presAssocID="{6C9B03A8-1F6D-44C5-8873-12BD4C5083D2}" presName="spaceRect" presStyleCnt="0"/>
      <dgm:spPr/>
    </dgm:pt>
    <dgm:pt modelId="{3CE2140A-C250-4BEC-98C0-4E1BF61D97E5}" type="pres">
      <dgm:prSet presAssocID="{6C9B03A8-1F6D-44C5-8873-12BD4C5083D2}" presName="parTx" presStyleLbl="revTx" presStyleIdx="0" presStyleCnt="3">
        <dgm:presLayoutVars>
          <dgm:chMax val="0"/>
          <dgm:chPref val="0"/>
        </dgm:presLayoutVars>
      </dgm:prSet>
      <dgm:spPr/>
    </dgm:pt>
    <dgm:pt modelId="{C96820F0-FDDE-438C-9A0E-2BC0A6401CC9}" type="pres">
      <dgm:prSet presAssocID="{346E3430-E896-41F5-9C24-BD46BF3268D2}" presName="sibTrans" presStyleCnt="0"/>
      <dgm:spPr/>
    </dgm:pt>
    <dgm:pt modelId="{1352367C-0BA5-42EA-9064-8F8B560A414F}" type="pres">
      <dgm:prSet presAssocID="{3B8FC50B-81E7-4E7C-8C57-B45DD1BD3D4B}" presName="compNode" presStyleCnt="0"/>
      <dgm:spPr/>
    </dgm:pt>
    <dgm:pt modelId="{ED371F40-D221-43FF-83F2-060E16EDAE9A}" type="pres">
      <dgm:prSet presAssocID="{3B8FC50B-81E7-4E7C-8C57-B45DD1BD3D4B}" presName="bgRect" presStyleLbl="bgShp" presStyleIdx="1" presStyleCnt="3"/>
      <dgm:spPr/>
    </dgm:pt>
    <dgm:pt modelId="{9FF2108B-81B2-471B-9909-173BB377660F}" type="pres">
      <dgm:prSet presAssocID="{3B8FC50B-81E7-4E7C-8C57-B45DD1BD3D4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1B65BFB9-25FE-466B-ABAD-D5C7860D9582}" type="pres">
      <dgm:prSet presAssocID="{3B8FC50B-81E7-4E7C-8C57-B45DD1BD3D4B}" presName="spaceRect" presStyleCnt="0"/>
      <dgm:spPr/>
    </dgm:pt>
    <dgm:pt modelId="{9577226E-F1BA-4BF8-9F9E-FC5356946B83}" type="pres">
      <dgm:prSet presAssocID="{3B8FC50B-81E7-4E7C-8C57-B45DD1BD3D4B}" presName="parTx" presStyleLbl="revTx" presStyleIdx="1" presStyleCnt="3">
        <dgm:presLayoutVars>
          <dgm:chMax val="0"/>
          <dgm:chPref val="0"/>
        </dgm:presLayoutVars>
      </dgm:prSet>
      <dgm:spPr/>
    </dgm:pt>
    <dgm:pt modelId="{E4032C87-2B40-4F9F-BA6D-BFE892CBB9BD}" type="pres">
      <dgm:prSet presAssocID="{70E8D4C0-A895-4A66-B0A4-2046005DC474}" presName="sibTrans" presStyleCnt="0"/>
      <dgm:spPr/>
    </dgm:pt>
    <dgm:pt modelId="{5D6EC3CE-CAC7-4280-BE48-528001CF6FF7}" type="pres">
      <dgm:prSet presAssocID="{F87F5677-6D11-4CE8-AF32-18627A7A47A3}" presName="compNode" presStyleCnt="0"/>
      <dgm:spPr/>
    </dgm:pt>
    <dgm:pt modelId="{7F1386B3-11E4-46EC-AA57-4C771981F34F}" type="pres">
      <dgm:prSet presAssocID="{F87F5677-6D11-4CE8-AF32-18627A7A47A3}" presName="bgRect" presStyleLbl="bgShp" presStyleIdx="2" presStyleCnt="3"/>
      <dgm:spPr/>
    </dgm:pt>
    <dgm:pt modelId="{11B7917B-D948-4C0F-9BA1-A54F5B93EE2C}" type="pres">
      <dgm:prSet presAssocID="{F87F5677-6D11-4CE8-AF32-18627A7A47A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858CAD7-3EBB-4BF6-8F3A-00EB0EB699DA}" type="pres">
      <dgm:prSet presAssocID="{F87F5677-6D11-4CE8-AF32-18627A7A47A3}" presName="spaceRect" presStyleCnt="0"/>
      <dgm:spPr/>
    </dgm:pt>
    <dgm:pt modelId="{89B7CBB9-B94F-4E7D-A2C1-5D41B74A29D7}" type="pres">
      <dgm:prSet presAssocID="{F87F5677-6D11-4CE8-AF32-18627A7A47A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822232A-C2ED-4E48-95D9-2A28A025FDD2}" srcId="{365CF64C-337F-4F4C-8BFB-7B98087481F4}" destId="{F87F5677-6D11-4CE8-AF32-18627A7A47A3}" srcOrd="2" destOrd="0" parTransId="{85F8406B-3707-47BC-A53D-3178F5A6E50D}" sibTransId="{2D1FE73C-E887-48C4-8658-D70445AE47FE}"/>
    <dgm:cxn modelId="{02A5F234-BF43-4998-8DCA-220150B1ADDF}" type="presOf" srcId="{F87F5677-6D11-4CE8-AF32-18627A7A47A3}" destId="{89B7CBB9-B94F-4E7D-A2C1-5D41B74A29D7}" srcOrd="0" destOrd="0" presId="urn:microsoft.com/office/officeart/2018/2/layout/IconVerticalSolidList"/>
    <dgm:cxn modelId="{373FAA69-EEE5-4A05-8BAB-F3230A6B03A5}" type="presOf" srcId="{6C9B03A8-1F6D-44C5-8873-12BD4C5083D2}" destId="{3CE2140A-C250-4BEC-98C0-4E1BF61D97E5}" srcOrd="0" destOrd="0" presId="urn:microsoft.com/office/officeart/2018/2/layout/IconVerticalSolidList"/>
    <dgm:cxn modelId="{1588D68E-E506-4FB0-955E-E80AB6DF76A3}" srcId="{365CF64C-337F-4F4C-8BFB-7B98087481F4}" destId="{6C9B03A8-1F6D-44C5-8873-12BD4C5083D2}" srcOrd="0" destOrd="0" parTransId="{0B8756D8-4DD0-44BB-9A8B-C04253F28DB2}" sibTransId="{346E3430-E896-41F5-9C24-BD46BF3268D2}"/>
    <dgm:cxn modelId="{F84D9BB5-8404-47DA-8DD6-8058E24F1E2D}" srcId="{365CF64C-337F-4F4C-8BFB-7B98087481F4}" destId="{3B8FC50B-81E7-4E7C-8C57-B45DD1BD3D4B}" srcOrd="1" destOrd="0" parTransId="{DC72285E-0CFD-455D-941B-C5CB018B8727}" sibTransId="{70E8D4C0-A895-4A66-B0A4-2046005DC474}"/>
    <dgm:cxn modelId="{E0E666BE-EF98-4EE2-BD8C-2BC4168853B1}" type="presOf" srcId="{3B8FC50B-81E7-4E7C-8C57-B45DD1BD3D4B}" destId="{9577226E-F1BA-4BF8-9F9E-FC5356946B83}" srcOrd="0" destOrd="0" presId="urn:microsoft.com/office/officeart/2018/2/layout/IconVerticalSolidList"/>
    <dgm:cxn modelId="{26B4A9FB-8ACA-41A7-81FE-BE22E67D5B46}" type="presOf" srcId="{365CF64C-337F-4F4C-8BFB-7B98087481F4}" destId="{4971D195-677C-418A-AC5C-841652C29ABF}" srcOrd="0" destOrd="0" presId="urn:microsoft.com/office/officeart/2018/2/layout/IconVerticalSolidList"/>
    <dgm:cxn modelId="{23ABA460-3CC3-4750-9513-1D07FD941EDC}" type="presParOf" srcId="{4971D195-677C-418A-AC5C-841652C29ABF}" destId="{03EAF6D2-90E3-4A39-AEDC-3C69B6AB8025}" srcOrd="0" destOrd="0" presId="urn:microsoft.com/office/officeart/2018/2/layout/IconVerticalSolidList"/>
    <dgm:cxn modelId="{92C40096-ADE5-4F4B-BFDD-488EFFBABF23}" type="presParOf" srcId="{03EAF6D2-90E3-4A39-AEDC-3C69B6AB8025}" destId="{2B40C932-8F3B-4CF8-83AB-34ADFE536C66}" srcOrd="0" destOrd="0" presId="urn:microsoft.com/office/officeart/2018/2/layout/IconVerticalSolidList"/>
    <dgm:cxn modelId="{F4372908-5137-46C1-8E05-09FABE3CE0D4}" type="presParOf" srcId="{03EAF6D2-90E3-4A39-AEDC-3C69B6AB8025}" destId="{948D9045-7596-4677-9AE2-8590BEE7AB54}" srcOrd="1" destOrd="0" presId="urn:microsoft.com/office/officeart/2018/2/layout/IconVerticalSolidList"/>
    <dgm:cxn modelId="{D5569DA3-8322-4E82-91B1-6B82F4246FFE}" type="presParOf" srcId="{03EAF6D2-90E3-4A39-AEDC-3C69B6AB8025}" destId="{459DE3E2-57A9-4E97-B4D4-06BFB5ACD8DD}" srcOrd="2" destOrd="0" presId="urn:microsoft.com/office/officeart/2018/2/layout/IconVerticalSolidList"/>
    <dgm:cxn modelId="{2566DEB8-8B48-4583-8B74-7D210F2D0B81}" type="presParOf" srcId="{03EAF6D2-90E3-4A39-AEDC-3C69B6AB8025}" destId="{3CE2140A-C250-4BEC-98C0-4E1BF61D97E5}" srcOrd="3" destOrd="0" presId="urn:microsoft.com/office/officeart/2018/2/layout/IconVerticalSolidList"/>
    <dgm:cxn modelId="{41FA92E3-C728-419D-A256-2A75FF94794E}" type="presParOf" srcId="{4971D195-677C-418A-AC5C-841652C29ABF}" destId="{C96820F0-FDDE-438C-9A0E-2BC0A6401CC9}" srcOrd="1" destOrd="0" presId="urn:microsoft.com/office/officeart/2018/2/layout/IconVerticalSolidList"/>
    <dgm:cxn modelId="{3EE49980-04C1-4FD9-A8A5-48946D929B14}" type="presParOf" srcId="{4971D195-677C-418A-AC5C-841652C29ABF}" destId="{1352367C-0BA5-42EA-9064-8F8B560A414F}" srcOrd="2" destOrd="0" presId="urn:microsoft.com/office/officeart/2018/2/layout/IconVerticalSolidList"/>
    <dgm:cxn modelId="{D4B33C37-979F-43C6-8208-5A5B4459A8BC}" type="presParOf" srcId="{1352367C-0BA5-42EA-9064-8F8B560A414F}" destId="{ED371F40-D221-43FF-83F2-060E16EDAE9A}" srcOrd="0" destOrd="0" presId="urn:microsoft.com/office/officeart/2018/2/layout/IconVerticalSolidList"/>
    <dgm:cxn modelId="{DD2F8F78-A4C0-4436-8E19-43ACA8D030AA}" type="presParOf" srcId="{1352367C-0BA5-42EA-9064-8F8B560A414F}" destId="{9FF2108B-81B2-471B-9909-173BB377660F}" srcOrd="1" destOrd="0" presId="urn:microsoft.com/office/officeart/2018/2/layout/IconVerticalSolidList"/>
    <dgm:cxn modelId="{826CA33D-0186-4006-8E4C-7C4A0682CA6A}" type="presParOf" srcId="{1352367C-0BA5-42EA-9064-8F8B560A414F}" destId="{1B65BFB9-25FE-466B-ABAD-D5C7860D9582}" srcOrd="2" destOrd="0" presId="urn:microsoft.com/office/officeart/2018/2/layout/IconVerticalSolidList"/>
    <dgm:cxn modelId="{341BC2DB-771C-42D7-8C66-AC64BCB72E03}" type="presParOf" srcId="{1352367C-0BA5-42EA-9064-8F8B560A414F}" destId="{9577226E-F1BA-4BF8-9F9E-FC5356946B83}" srcOrd="3" destOrd="0" presId="urn:microsoft.com/office/officeart/2018/2/layout/IconVerticalSolidList"/>
    <dgm:cxn modelId="{48799282-EB12-4B04-8EA3-1AC61A590F04}" type="presParOf" srcId="{4971D195-677C-418A-AC5C-841652C29ABF}" destId="{E4032C87-2B40-4F9F-BA6D-BFE892CBB9BD}" srcOrd="3" destOrd="0" presId="urn:microsoft.com/office/officeart/2018/2/layout/IconVerticalSolidList"/>
    <dgm:cxn modelId="{CBA47B69-A017-4BF1-9635-DA16F02D2244}" type="presParOf" srcId="{4971D195-677C-418A-AC5C-841652C29ABF}" destId="{5D6EC3CE-CAC7-4280-BE48-528001CF6FF7}" srcOrd="4" destOrd="0" presId="urn:microsoft.com/office/officeart/2018/2/layout/IconVerticalSolidList"/>
    <dgm:cxn modelId="{71DFA8A4-7472-4D40-AD28-43A28E455ECF}" type="presParOf" srcId="{5D6EC3CE-CAC7-4280-BE48-528001CF6FF7}" destId="{7F1386B3-11E4-46EC-AA57-4C771981F34F}" srcOrd="0" destOrd="0" presId="urn:microsoft.com/office/officeart/2018/2/layout/IconVerticalSolidList"/>
    <dgm:cxn modelId="{33D072B9-BA26-4DB6-B706-5FC6B0FC9641}" type="presParOf" srcId="{5D6EC3CE-CAC7-4280-BE48-528001CF6FF7}" destId="{11B7917B-D948-4C0F-9BA1-A54F5B93EE2C}" srcOrd="1" destOrd="0" presId="urn:microsoft.com/office/officeart/2018/2/layout/IconVerticalSolidList"/>
    <dgm:cxn modelId="{AB114BAE-7CD0-4DDB-B9FA-39846E7AE445}" type="presParOf" srcId="{5D6EC3CE-CAC7-4280-BE48-528001CF6FF7}" destId="{4858CAD7-3EBB-4BF6-8F3A-00EB0EB699DA}" srcOrd="2" destOrd="0" presId="urn:microsoft.com/office/officeart/2018/2/layout/IconVerticalSolidList"/>
    <dgm:cxn modelId="{D99DE10E-9978-496F-A227-4C791975AA90}" type="presParOf" srcId="{5D6EC3CE-CAC7-4280-BE48-528001CF6FF7}" destId="{89B7CBB9-B94F-4E7D-A2C1-5D41B74A29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33FD2F-2183-4DBE-AAE8-4B5AF2BFC13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0250139-A182-4742-B266-492E5F7DA741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D6110 DDF  $30,000</a:t>
          </a:r>
        </a:p>
      </dgm:t>
    </dgm:pt>
    <dgm:pt modelId="{A8300EAA-87F4-4C68-96E2-55078073AEFC}" type="parTrans" cxnId="{40663174-1919-4669-9813-6273DCDB0FBD}">
      <dgm:prSet/>
      <dgm:spPr/>
      <dgm:t>
        <a:bodyPr/>
        <a:lstStyle/>
        <a:p>
          <a:endParaRPr lang="en-US"/>
        </a:p>
      </dgm:t>
    </dgm:pt>
    <dgm:pt modelId="{371147E9-2AE9-4A4C-ABED-156298D054D6}" type="sibTrans" cxnId="{40663174-1919-4669-9813-6273DCDB0FBD}">
      <dgm:prSet/>
      <dgm:spPr/>
      <dgm:t>
        <a:bodyPr/>
        <a:lstStyle/>
        <a:p>
          <a:endParaRPr lang="en-US"/>
        </a:p>
      </dgm:t>
    </dgm:pt>
    <dgm:pt modelId="{39656D76-0C11-416E-BEFD-3B7C63FAFEB1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TRF World Fund Match $24,000</a:t>
          </a:r>
        </a:p>
      </dgm:t>
    </dgm:pt>
    <dgm:pt modelId="{7A748845-09BE-4C07-AB83-1EE1CDBEFE2E}" type="parTrans" cxnId="{32EBBD5B-1D4B-4CFF-8CB2-7C864374D664}">
      <dgm:prSet/>
      <dgm:spPr/>
      <dgm:t>
        <a:bodyPr/>
        <a:lstStyle/>
        <a:p>
          <a:endParaRPr lang="en-US"/>
        </a:p>
      </dgm:t>
    </dgm:pt>
    <dgm:pt modelId="{5FE87F41-6A73-4A7F-B5D0-96A9DD03D24A}" type="sibTrans" cxnId="{32EBBD5B-1D4B-4CFF-8CB2-7C864374D664}">
      <dgm:prSet/>
      <dgm:spPr/>
      <dgm:t>
        <a:bodyPr/>
        <a:lstStyle/>
        <a:p>
          <a:endParaRPr lang="en-US"/>
        </a:p>
      </dgm:t>
    </dgm:pt>
    <dgm:pt modelId="{FECB5176-86BA-4295-AA1A-403419773A53}">
      <dgm:prSet phldrT="[Text]"/>
      <dgm:spPr/>
      <dgm:t>
        <a:bodyPr/>
        <a:lstStyle/>
        <a:p>
          <a:endParaRPr lang="en-US" dirty="0"/>
        </a:p>
        <a:p>
          <a:endParaRPr lang="en-US" dirty="0"/>
        </a:p>
        <a:p>
          <a:r>
            <a:rPr lang="en-US" dirty="0"/>
            <a:t>Global Grant $54,000</a:t>
          </a:r>
        </a:p>
      </dgm:t>
    </dgm:pt>
    <dgm:pt modelId="{CA861B69-EC05-4D26-8989-27BA7E0121BC}" type="parTrans" cxnId="{5D832383-8DEF-42F7-9328-2CC133F665DD}">
      <dgm:prSet/>
      <dgm:spPr/>
      <dgm:t>
        <a:bodyPr/>
        <a:lstStyle/>
        <a:p>
          <a:endParaRPr lang="en-US"/>
        </a:p>
      </dgm:t>
    </dgm:pt>
    <dgm:pt modelId="{FCA56431-3A54-495C-8363-EE44D48DD3D1}" type="sibTrans" cxnId="{5D832383-8DEF-42F7-9328-2CC133F665DD}">
      <dgm:prSet/>
      <dgm:spPr/>
      <dgm:t>
        <a:bodyPr/>
        <a:lstStyle/>
        <a:p>
          <a:endParaRPr lang="en-US"/>
        </a:p>
      </dgm:t>
    </dgm:pt>
    <dgm:pt modelId="{5254BC9F-41C7-4AF9-9ABE-753A6C5A7C51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Annual Fund Share Donations</a:t>
          </a:r>
        </a:p>
      </dgm:t>
    </dgm:pt>
    <dgm:pt modelId="{9008A796-1649-4DF2-AA39-36C2B6103FD9}" type="parTrans" cxnId="{F6615DFA-4E5E-426B-B0A5-1EFBF7A042A4}">
      <dgm:prSet/>
      <dgm:spPr/>
      <dgm:t>
        <a:bodyPr/>
        <a:lstStyle/>
        <a:p>
          <a:endParaRPr lang="en-US"/>
        </a:p>
      </dgm:t>
    </dgm:pt>
    <dgm:pt modelId="{9A17785C-CC26-47E7-A27D-D862139923EB}" type="sibTrans" cxnId="{F6615DFA-4E5E-426B-B0A5-1EFBF7A042A4}">
      <dgm:prSet/>
      <dgm:spPr/>
      <dgm:t>
        <a:bodyPr/>
        <a:lstStyle/>
        <a:p>
          <a:endParaRPr lang="en-US"/>
        </a:p>
      </dgm:t>
    </dgm:pt>
    <dgm:pt modelId="{CCA0356A-96F0-41F0-97FA-A0818E82B59F}" type="pres">
      <dgm:prSet presAssocID="{E533FD2F-2183-4DBE-AAE8-4B5AF2BFC13D}" presName="arrowDiagram" presStyleCnt="0">
        <dgm:presLayoutVars>
          <dgm:chMax val="5"/>
          <dgm:dir/>
          <dgm:resizeHandles val="exact"/>
        </dgm:presLayoutVars>
      </dgm:prSet>
      <dgm:spPr/>
    </dgm:pt>
    <dgm:pt modelId="{7C96A469-941B-4443-8FE3-38ADD7E4E05D}" type="pres">
      <dgm:prSet presAssocID="{E533FD2F-2183-4DBE-AAE8-4B5AF2BFC13D}" presName="arrow" presStyleLbl="bgShp" presStyleIdx="0" presStyleCnt="1"/>
      <dgm:spPr/>
    </dgm:pt>
    <dgm:pt modelId="{C507899A-3BAD-4555-9ADF-B52DA1A2356A}" type="pres">
      <dgm:prSet presAssocID="{E533FD2F-2183-4DBE-AAE8-4B5AF2BFC13D}" presName="arrowDiagram4" presStyleCnt="0"/>
      <dgm:spPr/>
    </dgm:pt>
    <dgm:pt modelId="{B22994FF-1B26-4B7C-9BDD-5EC21FD0C288}" type="pres">
      <dgm:prSet presAssocID="{5254BC9F-41C7-4AF9-9ABE-753A6C5A7C51}" presName="bullet4a" presStyleLbl="node1" presStyleIdx="0" presStyleCnt="4"/>
      <dgm:spPr/>
    </dgm:pt>
    <dgm:pt modelId="{DB037AB8-2B08-4E00-97E1-15925D627C9C}" type="pres">
      <dgm:prSet presAssocID="{5254BC9F-41C7-4AF9-9ABE-753A6C5A7C51}" presName="textBox4a" presStyleLbl="revTx" presStyleIdx="0" presStyleCnt="4">
        <dgm:presLayoutVars>
          <dgm:bulletEnabled val="1"/>
        </dgm:presLayoutVars>
      </dgm:prSet>
      <dgm:spPr/>
    </dgm:pt>
    <dgm:pt modelId="{AC60C555-EBCD-4DEE-A47B-0816DC110EB7}" type="pres">
      <dgm:prSet presAssocID="{D0250139-A182-4742-B266-492E5F7DA741}" presName="bullet4b" presStyleLbl="node1" presStyleIdx="1" presStyleCnt="4"/>
      <dgm:spPr/>
    </dgm:pt>
    <dgm:pt modelId="{FE52F615-0724-4AAB-AE20-46100AED5B65}" type="pres">
      <dgm:prSet presAssocID="{D0250139-A182-4742-B266-492E5F7DA741}" presName="textBox4b" presStyleLbl="revTx" presStyleIdx="1" presStyleCnt="4">
        <dgm:presLayoutVars>
          <dgm:bulletEnabled val="1"/>
        </dgm:presLayoutVars>
      </dgm:prSet>
      <dgm:spPr/>
    </dgm:pt>
    <dgm:pt modelId="{248E2DE7-8BCD-439B-858E-BA835563C268}" type="pres">
      <dgm:prSet presAssocID="{39656D76-0C11-416E-BEFD-3B7C63FAFEB1}" presName="bullet4c" presStyleLbl="node1" presStyleIdx="2" presStyleCnt="4"/>
      <dgm:spPr/>
    </dgm:pt>
    <dgm:pt modelId="{79206E98-69F1-4E31-8B8D-ECEDB0148249}" type="pres">
      <dgm:prSet presAssocID="{39656D76-0C11-416E-BEFD-3B7C63FAFEB1}" presName="textBox4c" presStyleLbl="revTx" presStyleIdx="2" presStyleCnt="4">
        <dgm:presLayoutVars>
          <dgm:bulletEnabled val="1"/>
        </dgm:presLayoutVars>
      </dgm:prSet>
      <dgm:spPr/>
    </dgm:pt>
    <dgm:pt modelId="{E76783CC-EB33-466B-B58A-4892BBC77460}" type="pres">
      <dgm:prSet presAssocID="{FECB5176-86BA-4295-AA1A-403419773A53}" presName="bullet4d" presStyleLbl="node1" presStyleIdx="3" presStyleCnt="4"/>
      <dgm:spPr/>
    </dgm:pt>
    <dgm:pt modelId="{CFEA7F33-45BC-4578-B10E-467DE6FEF1AD}" type="pres">
      <dgm:prSet presAssocID="{FECB5176-86BA-4295-AA1A-403419773A53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54761849-9DDC-44D6-A17A-3752F31BF3B7}" type="presOf" srcId="{5254BC9F-41C7-4AF9-9ABE-753A6C5A7C51}" destId="{DB037AB8-2B08-4E00-97E1-15925D627C9C}" srcOrd="0" destOrd="0" presId="urn:microsoft.com/office/officeart/2005/8/layout/arrow2"/>
    <dgm:cxn modelId="{32EBBD5B-1D4B-4CFF-8CB2-7C864374D664}" srcId="{E533FD2F-2183-4DBE-AAE8-4B5AF2BFC13D}" destId="{39656D76-0C11-416E-BEFD-3B7C63FAFEB1}" srcOrd="2" destOrd="0" parTransId="{7A748845-09BE-4C07-AB83-1EE1CDBEFE2E}" sibTransId="{5FE87F41-6A73-4A7F-B5D0-96A9DD03D24A}"/>
    <dgm:cxn modelId="{4BFB3F5D-3464-4421-9308-2DEA681B7C45}" type="presOf" srcId="{FECB5176-86BA-4295-AA1A-403419773A53}" destId="{CFEA7F33-45BC-4578-B10E-467DE6FEF1AD}" srcOrd="0" destOrd="0" presId="urn:microsoft.com/office/officeart/2005/8/layout/arrow2"/>
    <dgm:cxn modelId="{40663174-1919-4669-9813-6273DCDB0FBD}" srcId="{E533FD2F-2183-4DBE-AAE8-4B5AF2BFC13D}" destId="{D0250139-A182-4742-B266-492E5F7DA741}" srcOrd="1" destOrd="0" parTransId="{A8300EAA-87F4-4C68-96E2-55078073AEFC}" sibTransId="{371147E9-2AE9-4A4C-ABED-156298D054D6}"/>
    <dgm:cxn modelId="{5D832383-8DEF-42F7-9328-2CC133F665DD}" srcId="{E533FD2F-2183-4DBE-AAE8-4B5AF2BFC13D}" destId="{FECB5176-86BA-4295-AA1A-403419773A53}" srcOrd="3" destOrd="0" parTransId="{CA861B69-EC05-4D26-8989-27BA7E0121BC}" sibTransId="{FCA56431-3A54-495C-8363-EE44D48DD3D1}"/>
    <dgm:cxn modelId="{7D986A90-6AF8-497B-8692-93BD037D6126}" type="presOf" srcId="{39656D76-0C11-416E-BEFD-3B7C63FAFEB1}" destId="{79206E98-69F1-4E31-8B8D-ECEDB0148249}" srcOrd="0" destOrd="0" presId="urn:microsoft.com/office/officeart/2005/8/layout/arrow2"/>
    <dgm:cxn modelId="{537CDFBF-D0CA-46F9-A3A9-0ABD2A89968E}" type="presOf" srcId="{D0250139-A182-4742-B266-492E5F7DA741}" destId="{FE52F615-0724-4AAB-AE20-46100AED5B65}" srcOrd="0" destOrd="0" presId="urn:microsoft.com/office/officeart/2005/8/layout/arrow2"/>
    <dgm:cxn modelId="{5522EDBF-E81A-46DD-824F-8789BBD255EF}" type="presOf" srcId="{E533FD2F-2183-4DBE-AAE8-4B5AF2BFC13D}" destId="{CCA0356A-96F0-41F0-97FA-A0818E82B59F}" srcOrd="0" destOrd="0" presId="urn:microsoft.com/office/officeart/2005/8/layout/arrow2"/>
    <dgm:cxn modelId="{F6615DFA-4E5E-426B-B0A5-1EFBF7A042A4}" srcId="{E533FD2F-2183-4DBE-AAE8-4B5AF2BFC13D}" destId="{5254BC9F-41C7-4AF9-9ABE-753A6C5A7C51}" srcOrd="0" destOrd="0" parTransId="{9008A796-1649-4DF2-AA39-36C2B6103FD9}" sibTransId="{9A17785C-CC26-47E7-A27D-D862139923EB}"/>
    <dgm:cxn modelId="{80970008-4644-4CB4-8552-BB28F398F900}" type="presParOf" srcId="{CCA0356A-96F0-41F0-97FA-A0818E82B59F}" destId="{7C96A469-941B-4443-8FE3-38ADD7E4E05D}" srcOrd="0" destOrd="0" presId="urn:microsoft.com/office/officeart/2005/8/layout/arrow2"/>
    <dgm:cxn modelId="{C6BA111C-F3DE-40FF-B7D6-8DDA33FD87A2}" type="presParOf" srcId="{CCA0356A-96F0-41F0-97FA-A0818E82B59F}" destId="{C507899A-3BAD-4555-9ADF-B52DA1A2356A}" srcOrd="1" destOrd="0" presId="urn:microsoft.com/office/officeart/2005/8/layout/arrow2"/>
    <dgm:cxn modelId="{B39F308E-48F9-4316-B2A7-273852B30601}" type="presParOf" srcId="{C507899A-3BAD-4555-9ADF-B52DA1A2356A}" destId="{B22994FF-1B26-4B7C-9BDD-5EC21FD0C288}" srcOrd="0" destOrd="0" presId="urn:microsoft.com/office/officeart/2005/8/layout/arrow2"/>
    <dgm:cxn modelId="{914C3EAF-F448-42B1-8C28-331373661591}" type="presParOf" srcId="{C507899A-3BAD-4555-9ADF-B52DA1A2356A}" destId="{DB037AB8-2B08-4E00-97E1-15925D627C9C}" srcOrd="1" destOrd="0" presId="urn:microsoft.com/office/officeart/2005/8/layout/arrow2"/>
    <dgm:cxn modelId="{0D043ACB-7867-42D8-9696-69CE2F4E76AE}" type="presParOf" srcId="{C507899A-3BAD-4555-9ADF-B52DA1A2356A}" destId="{AC60C555-EBCD-4DEE-A47B-0816DC110EB7}" srcOrd="2" destOrd="0" presId="urn:microsoft.com/office/officeart/2005/8/layout/arrow2"/>
    <dgm:cxn modelId="{DD91AEFD-FC7C-4734-9D02-61A126FDFB2A}" type="presParOf" srcId="{C507899A-3BAD-4555-9ADF-B52DA1A2356A}" destId="{FE52F615-0724-4AAB-AE20-46100AED5B65}" srcOrd="3" destOrd="0" presId="urn:microsoft.com/office/officeart/2005/8/layout/arrow2"/>
    <dgm:cxn modelId="{A7BE15B6-EAF4-49AB-9378-ADAAFC0318CA}" type="presParOf" srcId="{C507899A-3BAD-4555-9ADF-B52DA1A2356A}" destId="{248E2DE7-8BCD-439B-858E-BA835563C268}" srcOrd="4" destOrd="0" presId="urn:microsoft.com/office/officeart/2005/8/layout/arrow2"/>
    <dgm:cxn modelId="{9F0F0A7E-227A-48FD-805B-DE34CC1474EB}" type="presParOf" srcId="{C507899A-3BAD-4555-9ADF-B52DA1A2356A}" destId="{79206E98-69F1-4E31-8B8D-ECEDB0148249}" srcOrd="5" destOrd="0" presId="urn:microsoft.com/office/officeart/2005/8/layout/arrow2"/>
    <dgm:cxn modelId="{44E68FAA-F413-4FF0-A408-BE90AFAA2175}" type="presParOf" srcId="{C507899A-3BAD-4555-9ADF-B52DA1A2356A}" destId="{E76783CC-EB33-466B-B58A-4892BBC77460}" srcOrd="6" destOrd="0" presId="urn:microsoft.com/office/officeart/2005/8/layout/arrow2"/>
    <dgm:cxn modelId="{8D34909F-CDA7-469E-8C03-B42CAF05576B}" type="presParOf" srcId="{C507899A-3BAD-4555-9ADF-B52DA1A2356A}" destId="{CFEA7F33-45BC-4578-B10E-467DE6FEF1A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0C932-8F3B-4CF8-83AB-34ADFE536C66}">
      <dsp:nvSpPr>
        <dsp:cNvPr id="0" name=""/>
        <dsp:cNvSpPr/>
      </dsp:nvSpPr>
      <dsp:spPr>
        <a:xfrm>
          <a:off x="0" y="582"/>
          <a:ext cx="5614987" cy="13635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D9045-7596-4677-9AE2-8590BEE7AB54}">
      <dsp:nvSpPr>
        <dsp:cNvPr id="0" name=""/>
        <dsp:cNvSpPr/>
      </dsp:nvSpPr>
      <dsp:spPr>
        <a:xfrm>
          <a:off x="412475" y="307382"/>
          <a:ext cx="749956" cy="7499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2140A-C250-4BEC-98C0-4E1BF61D97E5}">
      <dsp:nvSpPr>
        <dsp:cNvPr id="0" name=""/>
        <dsp:cNvSpPr/>
      </dsp:nvSpPr>
      <dsp:spPr>
        <a:xfrm>
          <a:off x="1574907" y="582"/>
          <a:ext cx="4040079" cy="1363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310" tIns="144310" rIns="144310" bIns="14431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Humanitarian projects</a:t>
          </a:r>
        </a:p>
      </dsp:txBody>
      <dsp:txXfrm>
        <a:off x="1574907" y="582"/>
        <a:ext cx="4040079" cy="1363556"/>
      </dsp:txXfrm>
    </dsp:sp>
    <dsp:sp modelId="{ED371F40-D221-43FF-83F2-060E16EDAE9A}">
      <dsp:nvSpPr>
        <dsp:cNvPr id="0" name=""/>
        <dsp:cNvSpPr/>
      </dsp:nvSpPr>
      <dsp:spPr>
        <a:xfrm>
          <a:off x="0" y="1705028"/>
          <a:ext cx="5614987" cy="13635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2108B-81B2-471B-9909-173BB377660F}">
      <dsp:nvSpPr>
        <dsp:cNvPr id="0" name=""/>
        <dsp:cNvSpPr/>
      </dsp:nvSpPr>
      <dsp:spPr>
        <a:xfrm>
          <a:off x="412475" y="2011828"/>
          <a:ext cx="749956" cy="7499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7226E-F1BA-4BF8-9F9E-FC5356946B83}">
      <dsp:nvSpPr>
        <dsp:cNvPr id="0" name=""/>
        <dsp:cNvSpPr/>
      </dsp:nvSpPr>
      <dsp:spPr>
        <a:xfrm>
          <a:off x="1574907" y="1705028"/>
          <a:ext cx="4040079" cy="1363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310" tIns="144310" rIns="144310" bIns="14431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Scholarships for graduate-level academic studies</a:t>
          </a:r>
        </a:p>
      </dsp:txBody>
      <dsp:txXfrm>
        <a:off x="1574907" y="1705028"/>
        <a:ext cx="4040079" cy="1363556"/>
      </dsp:txXfrm>
    </dsp:sp>
    <dsp:sp modelId="{7F1386B3-11E4-46EC-AA57-4C771981F34F}">
      <dsp:nvSpPr>
        <dsp:cNvPr id="0" name=""/>
        <dsp:cNvSpPr/>
      </dsp:nvSpPr>
      <dsp:spPr>
        <a:xfrm>
          <a:off x="0" y="3409473"/>
          <a:ext cx="5614987" cy="13635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7917B-D948-4C0F-9BA1-A54F5B93EE2C}">
      <dsp:nvSpPr>
        <dsp:cNvPr id="0" name=""/>
        <dsp:cNvSpPr/>
      </dsp:nvSpPr>
      <dsp:spPr>
        <a:xfrm>
          <a:off x="412475" y="3716274"/>
          <a:ext cx="749956" cy="7499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7CBB9-B94F-4E7D-A2C1-5D41B74A29D7}">
      <dsp:nvSpPr>
        <dsp:cNvPr id="0" name=""/>
        <dsp:cNvSpPr/>
      </dsp:nvSpPr>
      <dsp:spPr>
        <a:xfrm>
          <a:off x="1574907" y="3409473"/>
          <a:ext cx="4040079" cy="1363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310" tIns="144310" rIns="144310" bIns="14431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Vocational training teams</a:t>
          </a:r>
        </a:p>
      </dsp:txBody>
      <dsp:txXfrm>
        <a:off x="1574907" y="3409473"/>
        <a:ext cx="4040079" cy="1363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6A469-941B-4443-8FE3-38ADD7E4E05D}">
      <dsp:nvSpPr>
        <dsp:cNvPr id="0" name=""/>
        <dsp:cNvSpPr/>
      </dsp:nvSpPr>
      <dsp:spPr>
        <a:xfrm>
          <a:off x="0" y="1114346"/>
          <a:ext cx="5103956" cy="318997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994FF-1B26-4B7C-9BDD-5EC21FD0C288}">
      <dsp:nvSpPr>
        <dsp:cNvPr id="0" name=""/>
        <dsp:cNvSpPr/>
      </dsp:nvSpPr>
      <dsp:spPr>
        <a:xfrm>
          <a:off x="502739" y="3486410"/>
          <a:ext cx="117391" cy="117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37AB8-2B08-4E00-97E1-15925D627C9C}">
      <dsp:nvSpPr>
        <dsp:cNvPr id="0" name=""/>
        <dsp:cNvSpPr/>
      </dsp:nvSpPr>
      <dsp:spPr>
        <a:xfrm>
          <a:off x="561435" y="3545106"/>
          <a:ext cx="872776" cy="75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03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Annual Fund Share Donations</a:t>
          </a:r>
        </a:p>
      </dsp:txBody>
      <dsp:txXfrm>
        <a:off x="561435" y="3545106"/>
        <a:ext cx="872776" cy="759213"/>
      </dsp:txXfrm>
    </dsp:sp>
    <dsp:sp modelId="{AC60C555-EBCD-4DEE-A47B-0816DC110EB7}">
      <dsp:nvSpPr>
        <dsp:cNvPr id="0" name=""/>
        <dsp:cNvSpPr/>
      </dsp:nvSpPr>
      <dsp:spPr>
        <a:xfrm>
          <a:off x="1332132" y="2744423"/>
          <a:ext cx="204158" cy="204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2F615-0724-4AAB-AE20-46100AED5B65}">
      <dsp:nvSpPr>
        <dsp:cNvPr id="0" name=""/>
        <dsp:cNvSpPr/>
      </dsp:nvSpPr>
      <dsp:spPr>
        <a:xfrm>
          <a:off x="1434211" y="2846502"/>
          <a:ext cx="1071830" cy="1457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179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D6110 DDF  $30,000</a:t>
          </a:r>
        </a:p>
      </dsp:txBody>
      <dsp:txXfrm>
        <a:off x="1434211" y="2846502"/>
        <a:ext cx="1071830" cy="1457817"/>
      </dsp:txXfrm>
    </dsp:sp>
    <dsp:sp modelId="{248E2DE7-8BCD-439B-858E-BA835563C268}">
      <dsp:nvSpPr>
        <dsp:cNvPr id="0" name=""/>
        <dsp:cNvSpPr/>
      </dsp:nvSpPr>
      <dsp:spPr>
        <a:xfrm>
          <a:off x="2391203" y="2197661"/>
          <a:ext cx="270509" cy="270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06E98-69F1-4E31-8B8D-ECEDB0148249}">
      <dsp:nvSpPr>
        <dsp:cNvPr id="0" name=""/>
        <dsp:cNvSpPr/>
      </dsp:nvSpPr>
      <dsp:spPr>
        <a:xfrm>
          <a:off x="2526458" y="2332916"/>
          <a:ext cx="1071830" cy="197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337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TRF World Fund Match $24,000</a:t>
          </a:r>
        </a:p>
      </dsp:txBody>
      <dsp:txXfrm>
        <a:off x="2526458" y="2332916"/>
        <a:ext cx="1071830" cy="1971403"/>
      </dsp:txXfrm>
    </dsp:sp>
    <dsp:sp modelId="{E76783CC-EB33-466B-B58A-4892BBC77460}">
      <dsp:nvSpPr>
        <dsp:cNvPr id="0" name=""/>
        <dsp:cNvSpPr/>
      </dsp:nvSpPr>
      <dsp:spPr>
        <a:xfrm>
          <a:off x="3544698" y="1835918"/>
          <a:ext cx="362380" cy="3623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A7F33-45BC-4578-B10E-467DE6FEF1AD}">
      <dsp:nvSpPr>
        <dsp:cNvPr id="0" name=""/>
        <dsp:cNvSpPr/>
      </dsp:nvSpPr>
      <dsp:spPr>
        <a:xfrm>
          <a:off x="3725888" y="2017109"/>
          <a:ext cx="1071830" cy="2287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18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Global Grant $54,000</a:t>
          </a:r>
        </a:p>
      </dsp:txBody>
      <dsp:txXfrm>
        <a:off x="3725888" y="2017109"/>
        <a:ext cx="1071830" cy="2287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F1F448C-3902-4A62-B0DA-9C28960D65C4}" type="datetimeFigureOut">
              <a:rPr lang="en-US" smtClean="0"/>
              <a:t>4/5/24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91FD7E2-1888-4F22-8DDA-B2B402FA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3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Direct funding using Club</a:t>
            </a:r>
          </a:p>
          <a:p>
            <a:r>
              <a:rPr lang="en-US" sz="1400" dirty="0"/>
              <a:t>Increase leverage of club funds:</a:t>
            </a:r>
          </a:p>
          <a:p>
            <a:r>
              <a:rPr lang="en-US" sz="1400" dirty="0"/>
              <a:t>3-1 match district grant</a:t>
            </a:r>
          </a:p>
          <a:p>
            <a:r>
              <a:rPr lang="en-US" sz="1400" dirty="0"/>
              <a:t>TRF Global Grants w/ 80% Global Fund match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FD7E2-1888-4F22-8DDA-B2B402FACC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71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E23E42F-E7B2-4053-8A8A-A6046719C4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42DAA14-7071-4AA9-8216-C9ADC0B02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ea typeface="ヒラギノ角ゴ Pro W3" pitchFamily="-84" charset="-128"/>
              </a:rPr>
              <a:t>Please contact Ed or me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81CD3C41-265B-45D4-9DE2-AB4E85206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0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73790" indent="-297737" defTabSz="970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90949" indent="-237209" defTabSz="970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67002" indent="-237209" defTabSz="970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143054" indent="-237209" defTabSz="970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614198" indent="-237209" defTabSz="970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3085343" indent="-237209" defTabSz="970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556487" indent="-237209" defTabSz="970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4027632" indent="-237209" defTabSz="970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9AA1FD9A-14E6-4E02-982D-F1C74319CB98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E23E42F-E7B2-4053-8A8A-A6046719C4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42DAA14-7071-4AA9-8216-C9ADC0B02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ea typeface="ヒラギノ角ゴ Pro W3" pitchFamily="-84" charset="-128"/>
              </a:rPr>
              <a:t>Please contact Ed or me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81CD3C41-265B-45D4-9DE2-AB4E85206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0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73790" indent="-297737" defTabSz="970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90949" indent="-237209" defTabSz="970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67002" indent="-237209" defTabSz="970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143054" indent="-237209" defTabSz="970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614198" indent="-237209" defTabSz="970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3085343" indent="-237209" defTabSz="970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556487" indent="-237209" defTabSz="970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4027632" indent="-237209" defTabSz="970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9AA1FD9A-14E6-4E02-982D-F1C74319CB98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847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Direct funding using Club</a:t>
            </a:r>
          </a:p>
          <a:p>
            <a:r>
              <a:rPr lang="en-US" sz="1400" dirty="0"/>
              <a:t>Increase leverage of club funds:</a:t>
            </a:r>
          </a:p>
          <a:p>
            <a:r>
              <a:rPr lang="en-US" sz="1400" dirty="0"/>
              <a:t>3-1 match district grant</a:t>
            </a:r>
          </a:p>
          <a:p>
            <a:r>
              <a:rPr lang="en-US" sz="1400" dirty="0"/>
              <a:t>TRF Global Grants w/ 80% Global Fund match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FD7E2-1888-4F22-8DDA-B2B402FACC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6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Direct funding using Club</a:t>
            </a:r>
          </a:p>
          <a:p>
            <a:r>
              <a:rPr lang="en-US" sz="1400" dirty="0"/>
              <a:t>Increase leverage of club funds:</a:t>
            </a:r>
          </a:p>
          <a:p>
            <a:r>
              <a:rPr lang="en-US" sz="1400" dirty="0"/>
              <a:t>3-1 match district grant</a:t>
            </a:r>
          </a:p>
          <a:p>
            <a:r>
              <a:rPr lang="en-US" sz="1400" dirty="0"/>
              <a:t>TRF Global Grants w/ 80% Global Fund match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FD7E2-1888-4F22-8DDA-B2B402FACC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7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Direct funding using Club</a:t>
            </a:r>
          </a:p>
          <a:p>
            <a:r>
              <a:rPr lang="en-US" sz="1400" dirty="0"/>
              <a:t>Increase leverage of club funds:</a:t>
            </a:r>
          </a:p>
          <a:p>
            <a:r>
              <a:rPr lang="en-US" sz="1400" dirty="0"/>
              <a:t>3-1 match district grant</a:t>
            </a:r>
          </a:p>
          <a:p>
            <a:r>
              <a:rPr lang="en-US" sz="1400" dirty="0"/>
              <a:t>TRF Global Grants w/ 80% Global Fund match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FD7E2-1888-4F22-8DDA-B2B402FACC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43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Direct funding using Club</a:t>
            </a:r>
          </a:p>
          <a:p>
            <a:r>
              <a:rPr lang="en-US" sz="1400" dirty="0"/>
              <a:t>Increase leverage of club funds:</a:t>
            </a:r>
          </a:p>
          <a:p>
            <a:r>
              <a:rPr lang="en-US" sz="1400" dirty="0"/>
              <a:t>3-1 match district grant</a:t>
            </a:r>
          </a:p>
          <a:p>
            <a:r>
              <a:rPr lang="en-US" sz="1400" dirty="0"/>
              <a:t>TRF Global Grants w/ 80% Global Fund match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FD7E2-1888-4F22-8DDA-B2B402FACC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Direct funding using Club</a:t>
            </a:r>
          </a:p>
          <a:p>
            <a:r>
              <a:rPr lang="en-US" sz="1400" dirty="0"/>
              <a:t>Increase leverage of club funds:</a:t>
            </a:r>
          </a:p>
          <a:p>
            <a:r>
              <a:rPr lang="en-US" sz="1400" dirty="0"/>
              <a:t>3-1 match district grant</a:t>
            </a:r>
          </a:p>
          <a:p>
            <a:r>
              <a:rPr lang="en-US" sz="1400" dirty="0"/>
              <a:t>TRF Global Grants w/ 80% Global Fund match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FD7E2-1888-4F22-8DDA-B2B402FACC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7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+mn-lt"/>
              </a:rPr>
              <a:t>Rotary Program Year 2022:  $330M  donations;  $73M to Global Grants</a:t>
            </a:r>
          </a:p>
          <a:p>
            <a:endParaRPr lang="en-US" sz="1400" dirty="0">
              <a:latin typeface="+mn-lt"/>
            </a:endParaRP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891FD7E2-1888-4F22-8DDA-B2B402FACC6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1805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FD7E2-1888-4F22-8DDA-B2B402FACC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13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FD7E2-1888-4F22-8DDA-B2B402FACC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15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Global Grant Requirements:</a:t>
            </a:r>
          </a:p>
          <a:p>
            <a:r>
              <a:rPr lang="en-US" sz="1400" dirty="0"/>
              <a:t>$30k – 200K budget</a:t>
            </a:r>
          </a:p>
          <a:p>
            <a:r>
              <a:rPr lang="en-US" sz="1400" dirty="0"/>
              <a:t>80% match from TRF World Fund – replenished by our donations to Annual Fund Share</a:t>
            </a:r>
          </a:p>
          <a:p>
            <a:r>
              <a:rPr lang="en-US" sz="1400" dirty="0"/>
              <a:t>Must have international club or district</a:t>
            </a:r>
          </a:p>
          <a:p>
            <a:r>
              <a:rPr lang="en-US" sz="1400" dirty="0"/>
              <a:t>Community assessment</a:t>
            </a:r>
          </a:p>
          <a:p>
            <a:r>
              <a:rPr lang="en-US" sz="1400" dirty="0"/>
              <a:t>Plan to sustain the project</a:t>
            </a:r>
          </a:p>
          <a:p>
            <a:r>
              <a:rPr lang="en-US" sz="1400" dirty="0"/>
              <a:t>Online application form on Rotary website – happy to help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FD7E2-1888-4F22-8DDA-B2B402FACC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7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1AD7-3F9C-43A6-A569-49D29B43C84C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B4DA-8379-4254-A533-4D597AAE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1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1AD7-3F9C-43A6-A569-49D29B43C84C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B4DA-8379-4254-A533-4D597AAE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8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1AD7-3F9C-43A6-A569-49D29B43C84C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B4DA-8379-4254-A533-4D597AAE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4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1AD7-3F9C-43A6-A569-49D29B43C84C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B4DA-8379-4254-A533-4D597AAE9E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7834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1AD7-3F9C-43A6-A569-49D29B43C84C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B4DA-8379-4254-A533-4D597AAE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53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1AD7-3F9C-43A6-A569-49D29B43C84C}" type="datetimeFigureOut">
              <a:rPr lang="en-US" smtClean="0"/>
              <a:t>4/5/24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B4DA-8379-4254-A533-4D597AAE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66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1AD7-3F9C-43A6-A569-49D29B43C84C}" type="datetimeFigureOut">
              <a:rPr lang="en-US" smtClean="0"/>
              <a:t>4/5/24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B4DA-8379-4254-A533-4D597AAE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6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1AD7-3F9C-43A6-A569-49D29B43C84C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B4DA-8379-4254-A533-4D597AAE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21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1AD7-3F9C-43A6-A569-49D29B43C84C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B4DA-8379-4254-A533-4D597AAE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3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1AD7-3F9C-43A6-A569-49D29B43C84C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B4DA-8379-4254-A533-4D597AAE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1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1AD7-3F9C-43A6-A569-49D29B43C84C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B4DA-8379-4254-A533-4D597AAE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5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1AD7-3F9C-43A6-A569-49D29B43C84C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B4DA-8379-4254-A533-4D597AAE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4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1AD7-3F9C-43A6-A569-49D29B43C84C}" type="datetimeFigureOut">
              <a:rPr lang="en-US" smtClean="0"/>
              <a:t>4/5/24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B4DA-8379-4254-A533-4D597AAE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1AD7-3F9C-43A6-A569-49D29B43C84C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B4DA-8379-4254-A533-4D597AAE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3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1AD7-3F9C-43A6-A569-49D29B43C84C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B4DA-8379-4254-A533-4D597AAE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5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1AD7-3F9C-43A6-A569-49D29B43C84C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B4DA-8379-4254-A533-4D597AAE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2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1AD7-3F9C-43A6-A569-49D29B43C84C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B4DA-8379-4254-A533-4D597AAE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0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62B1AD7-3F9C-43A6-A569-49D29B43C84C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9B4DA-8379-4254-A533-4D597AAE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04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  <p:sldLayoutId id="2147484556" r:id="rId12"/>
    <p:sldLayoutId id="2147484557" r:id="rId13"/>
    <p:sldLayoutId id="2147484558" r:id="rId14"/>
    <p:sldLayoutId id="2147484559" r:id="rId15"/>
    <p:sldLayoutId id="2147484560" r:id="rId16"/>
    <p:sldLayoutId id="21474845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hyperlink" Target="about:blank" TargetMode="External"/></Relationships>

</file>

<file path=ppt/slides/_rels/slide12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6AFCCE-D91F-4BD1-B0AA-529A9469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8" y="137191"/>
            <a:ext cx="10952924" cy="140053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District 6110 Grant Management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 Seminar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D9DE0E-CBB2-45A3-AB38-E74DC749B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478" y="2413755"/>
            <a:ext cx="10245081" cy="4307054"/>
          </a:xfrm>
          <a:ln>
            <a:noFill/>
          </a:ln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100" b="1" dirty="0"/>
              <a:t>Foundation Overview – Ed Hardesty, District 6110 Foundation Chair</a:t>
            </a:r>
          </a:p>
          <a:p>
            <a:pPr>
              <a:buClr>
                <a:schemeClr val="tx1"/>
              </a:buClr>
            </a:pPr>
            <a:r>
              <a:rPr lang="en-US" sz="2100" b="1" dirty="0"/>
              <a:t>Global Grants – Beth Keck, District 6110 Global Grant Chair</a:t>
            </a:r>
          </a:p>
          <a:p>
            <a:pPr>
              <a:buClr>
                <a:schemeClr val="tx1"/>
              </a:buClr>
            </a:pPr>
            <a:r>
              <a:rPr lang="en-US" sz="2100" b="1" dirty="0"/>
              <a:t>District Grants – Cathy Webster, ARRFC, District Grant Chair</a:t>
            </a:r>
          </a:p>
          <a:p>
            <a:pPr>
              <a:buClr>
                <a:schemeClr val="tx1"/>
              </a:buClr>
            </a:pPr>
            <a:r>
              <a:rPr lang="en-US" sz="2100" b="1" dirty="0" err="1"/>
              <a:t>DACdb</a:t>
            </a:r>
            <a:r>
              <a:rPr lang="en-US" sz="2100" b="1" dirty="0"/>
              <a:t> Process – Rachelle Langley &amp; Cathy Webster</a:t>
            </a:r>
          </a:p>
          <a:p>
            <a:pPr>
              <a:buClr>
                <a:schemeClr val="tx1"/>
              </a:buClr>
            </a:pPr>
            <a:r>
              <a:rPr lang="en-US" sz="2100" b="1" dirty="0"/>
              <a:t>Questions and Answers – All</a:t>
            </a:r>
          </a:p>
          <a:p>
            <a:pPr>
              <a:buClr>
                <a:schemeClr val="tx1"/>
              </a:buClr>
            </a:pPr>
            <a:r>
              <a:rPr lang="en-US" sz="2100" b="1" dirty="0"/>
              <a:t>Closing Remarks – Warren </a:t>
            </a:r>
            <a:r>
              <a:rPr lang="en-US" sz="2100" b="1" dirty="0" err="1"/>
              <a:t>Lovinger</a:t>
            </a:r>
            <a:r>
              <a:rPr lang="en-US" sz="2100" b="1" dirty="0"/>
              <a:t>, District Governor Elect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0E9D9EC-1BD2-4FB5-B9F2-A70DF785E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43" y="5960129"/>
            <a:ext cx="1916135" cy="7043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7EEFB176-CDB6-A77C-F9E4-DE20B0D2D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05" y="-27307"/>
            <a:ext cx="1811013" cy="17702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0269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A6686-EA12-4658-BAF0-E82C3BFA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Grant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8678-B292-4B7E-A6E8-1B6F326935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Project Budget: </a:t>
            </a:r>
          </a:p>
          <a:p>
            <a:r>
              <a:rPr lang="en-US" dirty="0"/>
              <a:t>$30,000 - $400,000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Project Funding</a:t>
            </a:r>
          </a:p>
          <a:p>
            <a:r>
              <a:rPr lang="en-US" dirty="0"/>
              <a:t>80% World Fund match for DDF contributions</a:t>
            </a:r>
          </a:p>
          <a:p>
            <a:r>
              <a:rPr lang="en-US" dirty="0"/>
              <a:t>District Designated Funds (DDF)</a:t>
            </a:r>
          </a:p>
          <a:p>
            <a:r>
              <a:rPr lang="en-US" dirty="0"/>
              <a:t>Donations from clubs and individuals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BDB79-3FAE-4816-A359-DF0B39BF8F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Sponsorship</a:t>
            </a:r>
          </a:p>
          <a:p>
            <a:r>
              <a:rPr lang="en-US" dirty="0"/>
              <a:t>Host district or club in country where project occurs</a:t>
            </a:r>
          </a:p>
          <a:p>
            <a:r>
              <a:rPr lang="en-US" dirty="0"/>
              <a:t>International district or club partner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Key Requirements:</a:t>
            </a:r>
          </a:p>
          <a:p>
            <a:r>
              <a:rPr lang="en-US" dirty="0"/>
              <a:t>Rotary Area of Focus</a:t>
            </a:r>
          </a:p>
          <a:p>
            <a:r>
              <a:rPr lang="en-US" dirty="0"/>
              <a:t>Community Assessment</a:t>
            </a:r>
          </a:p>
          <a:p>
            <a:r>
              <a:rPr lang="en-US" dirty="0"/>
              <a:t>Sustainability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D2CECC3F-8154-4216-A345-EF805181D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05" y="-27307"/>
            <a:ext cx="1811013" cy="1770266"/>
          </a:xfrm>
          <a:prstGeom prst="rect">
            <a:avLst/>
          </a:prstGeom>
          <a:effectLst/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BDBF180-4490-71BD-3AF0-EC871DA68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43" y="5960129"/>
            <a:ext cx="1916135" cy="704324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1386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B54FFBE-24A9-401A-9247-D068411DB0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27683" y="-156205"/>
            <a:ext cx="8947522" cy="14005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Arial Narrow" panose="020B0606020202030204" pitchFamily="34" charset="0"/>
              </a:rPr>
              <a:t>District 6110 Points of Contact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AE97-E278-4291-BDCA-80F417450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04" y="1408728"/>
            <a:ext cx="8946541" cy="4986143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spcAft>
                <a:spcPts val="300"/>
              </a:spcAft>
              <a:buNone/>
              <a:defRPr/>
            </a:pPr>
            <a:r>
              <a:rPr lang="en-US" b="1" dirty="0">
                <a:ea typeface="+mn-ea"/>
              </a:rPr>
              <a:t>The Rotary Foundation</a:t>
            </a: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en-US" dirty="0">
                <a:ea typeface="+mn-ea"/>
              </a:rPr>
              <a:t>Ed Hardesty, Rotary Club of Tulsa Southeast</a:t>
            </a: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en-US" dirty="0">
                <a:ea typeface="+mn-ea"/>
              </a:rPr>
              <a:t>Tel: 918-706-5730; email: </a:t>
            </a:r>
            <a:r>
              <a:rPr lang="en-US" dirty="0"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edwinh1313@me.com</a:t>
            </a:r>
            <a:endParaRPr lang="en-US" dirty="0">
              <a:ea typeface="+mn-ea"/>
            </a:endParaRPr>
          </a:p>
          <a:p>
            <a:pPr marL="0" indent="0">
              <a:spcAft>
                <a:spcPts val="300"/>
              </a:spcAft>
              <a:buNone/>
              <a:defRPr/>
            </a:pPr>
            <a:endParaRPr lang="en-US" dirty="0">
              <a:ea typeface="+mn-ea"/>
            </a:endParaRP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en-US" b="1" dirty="0">
                <a:ea typeface="+mn-ea"/>
              </a:rPr>
              <a:t>District Grants</a:t>
            </a: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en-US" dirty="0">
                <a:ea typeface="+mn-ea"/>
              </a:rPr>
              <a:t>Cathy Webster, Rotary Club of Pryor</a:t>
            </a: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en-US" dirty="0">
                <a:ea typeface="+mn-ea"/>
              </a:rPr>
              <a:t>Tel: 918-6265720; email: </a:t>
            </a:r>
            <a:r>
              <a:rPr lang="en-US" dirty="0"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cathywebster6110@gmail.com</a:t>
            </a:r>
            <a:endParaRPr lang="en-US" dirty="0">
              <a:ea typeface="+mn-ea"/>
            </a:endParaRPr>
          </a:p>
          <a:p>
            <a:pPr marL="0" indent="0">
              <a:spcAft>
                <a:spcPts val="300"/>
              </a:spcAft>
              <a:buNone/>
              <a:defRPr/>
            </a:pPr>
            <a:endParaRPr lang="en-US" dirty="0">
              <a:ea typeface="+mn-ea"/>
            </a:endParaRPr>
          </a:p>
          <a:p>
            <a:pPr marL="0" indent="0">
              <a:spcAft>
                <a:spcPts val="300"/>
              </a:spcAft>
              <a:buNone/>
              <a:defRPr/>
            </a:pPr>
            <a:endParaRPr lang="en-US" b="1" dirty="0"/>
          </a:p>
          <a:p>
            <a:pPr marL="0" indent="0">
              <a:spcAft>
                <a:spcPts val="300"/>
              </a:spcAft>
              <a:buNone/>
              <a:defRPr/>
            </a:pPr>
            <a:endParaRPr lang="en-US" b="1" dirty="0"/>
          </a:p>
          <a:p>
            <a:pPr marL="0" indent="0">
              <a:spcAft>
                <a:spcPts val="300"/>
              </a:spcAft>
              <a:buNone/>
              <a:defRPr/>
            </a:pPr>
            <a:endParaRPr lang="en-US" dirty="0">
              <a:ea typeface="+mn-ea"/>
            </a:endParaRPr>
          </a:p>
          <a:p>
            <a:pPr marL="0" indent="0">
              <a:spcAft>
                <a:spcPts val="300"/>
              </a:spcAft>
              <a:buNone/>
              <a:defRPr/>
            </a:pPr>
            <a:endParaRPr lang="en-US" dirty="0">
              <a:ea typeface="+mn-ea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dirty="0">
              <a:ea typeface="+mn-ea"/>
            </a:endParaRPr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43C4943B-0A11-CBB2-E6FA-96BFFDD93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05" y="-27307"/>
            <a:ext cx="1811013" cy="1770266"/>
          </a:xfrm>
          <a:prstGeom prst="rect">
            <a:avLst/>
          </a:prstGeom>
          <a:effectLst/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28F4F46-0AC2-7419-8D34-E931B6B0ED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43" y="5960129"/>
            <a:ext cx="1916135" cy="704324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B54FFBE-24A9-401A-9247-D068411DB0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27683" y="-156205"/>
            <a:ext cx="8947522" cy="14005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Arial Narrow" panose="020B0606020202030204" pitchFamily="34" charset="0"/>
              </a:rPr>
              <a:t>District 6110 Points of Contact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AE97-E278-4291-BDCA-80F417450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160" y="990608"/>
            <a:ext cx="8946541" cy="5867392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spcAft>
                <a:spcPts val="300"/>
              </a:spcAft>
              <a:buNone/>
              <a:defRPr/>
            </a:pPr>
            <a:endParaRPr lang="en-US" dirty="0">
              <a:ea typeface="+mn-ea"/>
            </a:endParaRP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en-US" b="1" dirty="0"/>
              <a:t>Global Grants </a:t>
            </a: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en-US" dirty="0"/>
              <a:t>Beth Keck, Rotary Club of Bentonville</a:t>
            </a: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en-US" dirty="0"/>
              <a:t>Tel: 479-366-3068; email: </a:t>
            </a:r>
            <a:r>
              <a:rPr lang="en-US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bethkeck719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endParaRPr lang="en-US" dirty="0"/>
          </a:p>
          <a:p>
            <a:pPr marL="0" indent="0">
              <a:spcAft>
                <a:spcPts val="300"/>
              </a:spcAft>
              <a:buNone/>
              <a:defRPr/>
            </a:pPr>
            <a:endParaRPr lang="en-US" dirty="0"/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en-US" b="1" dirty="0"/>
              <a:t>International Service</a:t>
            </a: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en-US" dirty="0"/>
              <a:t>Lisa Engel, Rotary Club of Broken Arrow</a:t>
            </a: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en-US" dirty="0"/>
              <a:t>Tel: 918-409-4282; email: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tigertowntees@yahoo.com</a:t>
            </a:r>
            <a:endParaRPr lang="en-US" dirty="0"/>
          </a:p>
          <a:p>
            <a:pPr marL="0" indent="0">
              <a:spcAft>
                <a:spcPts val="300"/>
              </a:spcAft>
              <a:buNone/>
              <a:defRPr/>
            </a:pPr>
            <a:endParaRPr lang="en-US" dirty="0"/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en-US" b="1" dirty="0" err="1"/>
              <a:t>DACdb</a:t>
            </a:r>
            <a:endParaRPr lang="en-US" b="1" dirty="0"/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en-US" dirty="0"/>
              <a:t>Rachelle Langley, Rotary Club of North Tulsa</a:t>
            </a: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en-US" dirty="0"/>
              <a:t>Tel: 918-350-8379; email: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Rachelle.Langley@memberminderpro.com</a:t>
            </a:r>
            <a:endParaRPr lang="en-US" dirty="0"/>
          </a:p>
          <a:p>
            <a:pPr marL="0" indent="0">
              <a:spcAft>
                <a:spcPts val="300"/>
              </a:spcAft>
              <a:buNone/>
              <a:defRPr/>
            </a:pPr>
            <a:endParaRPr lang="en-US" dirty="0"/>
          </a:p>
          <a:p>
            <a:pPr marL="0" indent="0">
              <a:spcAft>
                <a:spcPts val="300"/>
              </a:spcAft>
              <a:buNone/>
              <a:defRPr/>
            </a:pPr>
            <a:endParaRPr lang="en-US" b="1" dirty="0"/>
          </a:p>
          <a:p>
            <a:pPr marL="0" indent="0">
              <a:spcAft>
                <a:spcPts val="300"/>
              </a:spcAft>
              <a:buNone/>
              <a:defRPr/>
            </a:pPr>
            <a:endParaRPr lang="en-US" b="1" dirty="0"/>
          </a:p>
          <a:p>
            <a:pPr marL="0" indent="0">
              <a:spcAft>
                <a:spcPts val="300"/>
              </a:spcAft>
              <a:buNone/>
              <a:defRPr/>
            </a:pPr>
            <a:endParaRPr lang="en-US" dirty="0">
              <a:ea typeface="+mn-ea"/>
            </a:endParaRPr>
          </a:p>
          <a:p>
            <a:pPr marL="0" indent="0">
              <a:spcAft>
                <a:spcPts val="300"/>
              </a:spcAft>
              <a:buNone/>
              <a:defRPr/>
            </a:pPr>
            <a:endParaRPr lang="en-US" dirty="0">
              <a:ea typeface="+mn-ea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dirty="0">
              <a:ea typeface="+mn-ea"/>
            </a:endParaRPr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43C4943B-0A11-CBB2-E6FA-96BFFDD93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05" y="-27307"/>
            <a:ext cx="1811013" cy="1770266"/>
          </a:xfrm>
          <a:prstGeom prst="rect">
            <a:avLst/>
          </a:prstGeom>
          <a:effectLst/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119F738-9915-0487-38C6-8644488E16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43" y="5960129"/>
            <a:ext cx="1916135" cy="704324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70561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6AFCCE-D91F-4BD1-B0AA-529A9469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8" y="181497"/>
            <a:ext cx="10952924" cy="140053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District 6110 Grant Management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Seminar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D9DE0E-CBB2-45A3-AB38-E74DC749B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459" y="3429000"/>
            <a:ext cx="10245081" cy="4307054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US" sz="6000" b="1" dirty="0"/>
              <a:t>Questions and Answers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0E9D9EC-1BD2-4FB5-B9F2-A70DF785E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43" y="5960129"/>
            <a:ext cx="1916135" cy="7043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1330E509-2781-6B1D-D316-F2F653D63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05" y="-27307"/>
            <a:ext cx="1811013" cy="17702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0213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6AFCCE-D91F-4BD1-B0AA-529A9469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61" y="137191"/>
            <a:ext cx="10952924" cy="1400530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Foundation Overview – Funding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D9DE0E-CBB2-45A3-AB38-E74DC749B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478" y="2413755"/>
            <a:ext cx="10245081" cy="4307054"/>
          </a:xfrm>
          <a:ln>
            <a:noFill/>
          </a:ln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100" b="1" dirty="0"/>
              <a:t>Annual Fund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100" b="1" dirty="0"/>
          </a:p>
          <a:p>
            <a:pPr>
              <a:buClr>
                <a:schemeClr val="tx1"/>
              </a:buClr>
            </a:pPr>
            <a:r>
              <a:rPr lang="en-US" sz="2100" b="1" dirty="0"/>
              <a:t>Endowment Fund</a:t>
            </a:r>
          </a:p>
          <a:p>
            <a:pPr>
              <a:buClr>
                <a:schemeClr val="tx1"/>
              </a:buClr>
            </a:pPr>
            <a:endParaRPr lang="en-US" sz="2100" b="1" dirty="0"/>
          </a:p>
          <a:p>
            <a:pPr>
              <a:buClr>
                <a:schemeClr val="tx1"/>
              </a:buClr>
            </a:pPr>
            <a:r>
              <a:rPr lang="en-US" sz="2100" b="1" dirty="0"/>
              <a:t>Restricted Gifts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0E9D9EC-1BD2-4FB5-B9F2-A70DF785E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43" y="5960129"/>
            <a:ext cx="1916135" cy="7043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FED27D8B-F115-9ABF-0F78-4A4A848CD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05" y="-27307"/>
            <a:ext cx="1811013" cy="17702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41468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6AFCCE-D91F-4BD1-B0AA-529A9469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3221" y="92877"/>
            <a:ext cx="12191999" cy="2083018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Funds Available – 2021 – 2022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Annual Fund SHARE Giving $375,804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Total Annual Fund Giving $424,774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D9DE0E-CBB2-45A3-AB38-E74DC749B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478" y="2413755"/>
            <a:ext cx="10245081" cy="4307054"/>
          </a:xfrm>
          <a:ln>
            <a:noFill/>
          </a:ln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100" b="1" dirty="0"/>
              <a:t>47.5% Share to World Fund - $178,507</a:t>
            </a:r>
          </a:p>
          <a:p>
            <a:pPr>
              <a:buClr>
                <a:schemeClr val="tx1"/>
              </a:buClr>
            </a:pPr>
            <a:endParaRPr lang="en-US" sz="2100" b="1" dirty="0"/>
          </a:p>
          <a:p>
            <a:pPr>
              <a:buClr>
                <a:schemeClr val="tx1"/>
              </a:buClr>
            </a:pPr>
            <a:r>
              <a:rPr lang="en-US" sz="2100" b="1" dirty="0"/>
              <a:t>47.5% Share to District Designated Fund -   $178,507</a:t>
            </a:r>
          </a:p>
          <a:p>
            <a:pPr>
              <a:buClr>
                <a:schemeClr val="tx1"/>
              </a:buClr>
            </a:pPr>
            <a:endParaRPr lang="en-US" sz="2100" b="1" dirty="0"/>
          </a:p>
          <a:p>
            <a:pPr>
              <a:buClr>
                <a:schemeClr val="tx1"/>
              </a:buClr>
            </a:pPr>
            <a:r>
              <a:rPr lang="en-US" sz="2100" b="1" dirty="0"/>
              <a:t>$89,253 (plus Endowment Fund Earnings) Available for District Grants</a:t>
            </a:r>
          </a:p>
          <a:p>
            <a:pPr>
              <a:buClr>
                <a:schemeClr val="tx1"/>
              </a:buClr>
            </a:pPr>
            <a:endParaRPr lang="en-US" sz="2100" b="1" dirty="0"/>
          </a:p>
          <a:p>
            <a:pPr>
              <a:buClr>
                <a:schemeClr val="tx1"/>
              </a:buClr>
            </a:pPr>
            <a:r>
              <a:rPr lang="en-US" sz="2100" b="1" dirty="0"/>
              <a:t>$36,000 Polio Donation</a:t>
            </a:r>
          </a:p>
          <a:p>
            <a:pPr>
              <a:buClr>
                <a:schemeClr val="tx1"/>
              </a:buClr>
            </a:pPr>
            <a:endParaRPr lang="en-US" sz="2100" b="1" dirty="0"/>
          </a:p>
          <a:p>
            <a:pPr>
              <a:buClr>
                <a:schemeClr val="tx1"/>
              </a:buClr>
            </a:pPr>
            <a:r>
              <a:rPr lang="en-US" sz="2100" b="1" dirty="0"/>
              <a:t>$53,254 Available for Global Grants, Plus Carryover</a:t>
            </a:r>
          </a:p>
          <a:p>
            <a:pPr>
              <a:buClr>
                <a:schemeClr val="tx1"/>
              </a:buClr>
            </a:pPr>
            <a:endParaRPr lang="en-US" sz="2100" b="1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0E9D9EC-1BD2-4FB5-B9F2-A70DF785E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43" y="5960129"/>
            <a:ext cx="1916135" cy="7043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6EBA2D32-4529-98E2-BC38-F65FBCB06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05" y="-27307"/>
            <a:ext cx="1811013" cy="17702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16944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6AFCCE-D91F-4BD1-B0AA-529A9469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190"/>
            <a:ext cx="11085585" cy="165749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Qualifying for Rotary Foundation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 Grants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D9DE0E-CBB2-45A3-AB38-E74DC749B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478" y="2413755"/>
            <a:ext cx="10245081" cy="4307054"/>
          </a:xfrm>
          <a:ln>
            <a:noFill/>
          </a:ln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100" b="1" dirty="0"/>
              <a:t>Attend this Grant Management Seminar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100" b="1" dirty="0"/>
          </a:p>
          <a:p>
            <a:pPr>
              <a:buClr>
                <a:schemeClr val="tx1"/>
              </a:buClr>
            </a:pPr>
            <a:endParaRPr lang="en-US" sz="2100" b="1" dirty="0"/>
          </a:p>
          <a:p>
            <a:pPr>
              <a:buClr>
                <a:schemeClr val="tx1"/>
              </a:buClr>
            </a:pPr>
            <a:r>
              <a:rPr lang="en-US" sz="2100" b="1" dirty="0"/>
              <a:t>Current Club President and President-Elect Sign Memorandum of Understanding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100" b="1" dirty="0"/>
          </a:p>
          <a:p>
            <a:pPr marL="0" indent="0">
              <a:buClr>
                <a:schemeClr val="tx1"/>
              </a:buClr>
              <a:buNone/>
            </a:pPr>
            <a:endParaRPr lang="en-US" sz="2100" b="1" dirty="0"/>
          </a:p>
          <a:p>
            <a:pPr>
              <a:buClr>
                <a:schemeClr val="tx1"/>
              </a:buClr>
            </a:pPr>
            <a:r>
              <a:rPr lang="en-US" sz="2100" b="1" dirty="0"/>
              <a:t>Send signed MOU to Rotary District 6110 Office</a:t>
            </a:r>
          </a:p>
          <a:p>
            <a:pPr>
              <a:buClr>
                <a:schemeClr val="tx1"/>
              </a:buClr>
            </a:pPr>
            <a:endParaRPr lang="en-US" sz="2100" b="1" dirty="0"/>
          </a:p>
          <a:p>
            <a:pPr marL="0" indent="0">
              <a:buClr>
                <a:schemeClr val="tx1"/>
              </a:buClr>
              <a:buNone/>
            </a:pPr>
            <a:endParaRPr lang="en-US" sz="2100" b="1" dirty="0"/>
          </a:p>
          <a:p>
            <a:pPr>
              <a:buClr>
                <a:schemeClr val="tx1"/>
              </a:buClr>
            </a:pPr>
            <a:endParaRPr lang="en-US" sz="2100" b="1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0E9D9EC-1BD2-4FB5-B9F2-A70DF785E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43" y="5960129"/>
            <a:ext cx="1916135" cy="7043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B612C6-616C-9D16-33ED-84335304E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05" y="-27307"/>
            <a:ext cx="1811013" cy="17702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93357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AFCCE-D91F-4BD1-B0AA-529A9469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83" y="41377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Pathways for International Service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D9DE0E-CBB2-45A3-AB38-E74DC749B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479" y="2413755"/>
            <a:ext cx="9031288" cy="4307054"/>
          </a:xfrm>
        </p:spPr>
        <p:txBody>
          <a:bodyPr>
            <a:normAutofit/>
          </a:bodyPr>
          <a:lstStyle/>
          <a:p>
            <a:r>
              <a:rPr lang="en-US" sz="2100" b="1" dirty="0"/>
              <a:t>Club and Individually Funded Projects</a:t>
            </a:r>
          </a:p>
          <a:p>
            <a:pPr lvl="1"/>
            <a:r>
              <a:rPr lang="en-US" sz="2000" dirty="0"/>
              <a:t>Sometimes leveraged with District Grants or TRF Global Grants</a:t>
            </a:r>
          </a:p>
          <a:p>
            <a:endParaRPr lang="en-US" sz="900" dirty="0"/>
          </a:p>
          <a:p>
            <a:r>
              <a:rPr lang="en-US" sz="2100" b="1" dirty="0"/>
              <a:t>District Grants </a:t>
            </a:r>
          </a:p>
          <a:p>
            <a:pPr lvl="1"/>
            <a:r>
              <a:rPr lang="en-US" sz="2000" dirty="0"/>
              <a:t>Smaller scale, short duration addressing immediate needs</a:t>
            </a:r>
          </a:p>
          <a:p>
            <a:endParaRPr lang="en-US" sz="600" b="1" dirty="0"/>
          </a:p>
          <a:p>
            <a:r>
              <a:rPr lang="en-US" sz="2100" b="1" dirty="0"/>
              <a:t>The Rotary Foundation Global Grants</a:t>
            </a:r>
          </a:p>
          <a:p>
            <a:pPr lvl="1"/>
            <a:r>
              <a:rPr lang="en-US" sz="1900" dirty="0">
                <a:latin typeface="+mn-lt"/>
              </a:rPr>
              <a:t>Minimum: $30,000, Maximum $400,000</a:t>
            </a:r>
          </a:p>
          <a:p>
            <a:pPr lvl="1"/>
            <a:r>
              <a:rPr lang="en-US" sz="1900" dirty="0">
                <a:latin typeface="+mn-lt"/>
              </a:rPr>
              <a:t>Potential for 80% match from TRF Global Fund</a:t>
            </a:r>
          </a:p>
          <a:p>
            <a:pPr lvl="1"/>
            <a:endParaRPr lang="en-US" sz="900" dirty="0"/>
          </a:p>
          <a:p>
            <a:endParaRPr lang="en-US" sz="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endParaRPr lang="en-US" dirty="0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737A58C-8724-4B86-A424-180DED9AF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05" y="-27307"/>
            <a:ext cx="1811013" cy="1770266"/>
          </a:xfrm>
          <a:prstGeom prst="rect">
            <a:avLst/>
          </a:prstGeom>
          <a:effectLst/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0E9D9EC-1BD2-4FB5-B9F2-A70DF785E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43" y="5960129"/>
            <a:ext cx="1916135" cy="704324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94893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FD2A24-EC0D-489C-97B7-DFDC2BF09D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4359A356-3143-49E2-8658-67007EE4F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31929"/>
            <a:ext cx="1276350" cy="1247633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B2F5C2-184C-416B-81E2-9FFE75EAAFFC}"/>
              </a:ext>
            </a:extLst>
          </p:cNvPr>
          <p:cNvSpPr txBox="1"/>
          <p:nvPr/>
        </p:nvSpPr>
        <p:spPr>
          <a:xfrm>
            <a:off x="4905373" y="6509429"/>
            <a:ext cx="4980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https://www.rotary.org/en/annual-report-2021/finances</a:t>
            </a:r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81AFAB-64CC-4C84-83EC-388F5C242A26}"/>
              </a:ext>
            </a:extLst>
          </p:cNvPr>
          <p:cNvSpPr txBox="1"/>
          <p:nvPr/>
        </p:nvSpPr>
        <p:spPr>
          <a:xfrm>
            <a:off x="4879" y="6078542"/>
            <a:ext cx="896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July 2020-June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1E50E-180E-846F-1228-4B3A5251377B}"/>
              </a:ext>
            </a:extLst>
          </p:cNvPr>
          <p:cNvSpPr txBox="1"/>
          <p:nvPr/>
        </p:nvSpPr>
        <p:spPr>
          <a:xfrm>
            <a:off x="209782" y="6627167"/>
            <a:ext cx="284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Fiscal Year ending 6/30/2023</a:t>
            </a:r>
          </a:p>
          <a:p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7F357-0D57-D910-F8BF-54D4966B9D0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976" t="21550" r="32461" b="7067"/>
          <a:stretch/>
        </p:blipFill>
        <p:spPr>
          <a:xfrm>
            <a:off x="760697" y="207077"/>
            <a:ext cx="2814608" cy="643502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F33432-CBB4-4100-B22E-DC03082480D9}"/>
              </a:ext>
            </a:extLst>
          </p:cNvPr>
          <p:cNvCxnSpPr/>
          <p:nvPr/>
        </p:nvCxnSpPr>
        <p:spPr>
          <a:xfrm flipH="1">
            <a:off x="2479040" y="3429000"/>
            <a:ext cx="3129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B9DB55-99A6-4BDA-B0E8-104A82201B64}"/>
              </a:ext>
            </a:extLst>
          </p:cNvPr>
          <p:cNvCxnSpPr/>
          <p:nvPr/>
        </p:nvCxnSpPr>
        <p:spPr>
          <a:xfrm flipH="1" flipV="1">
            <a:off x="2479040" y="3429000"/>
            <a:ext cx="3129598" cy="1579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2D7FA7-E537-4B11-8C8D-745363BAA0A6}"/>
              </a:ext>
            </a:extLst>
          </p:cNvPr>
          <p:cNvCxnSpPr/>
          <p:nvPr/>
        </p:nvCxnSpPr>
        <p:spPr>
          <a:xfrm flipH="1">
            <a:off x="2479040" y="1625600"/>
            <a:ext cx="3129598" cy="180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5CA00E5-F5FC-C1CB-38B3-E0088AA2AA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43" y="5960129"/>
            <a:ext cx="1916135" cy="704324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304B520-BEC4-09ED-91DB-EFDC9F7C2E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05" y="-27307"/>
            <a:ext cx="1811013" cy="17702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7971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DA53-E82D-4F9F-378C-7C388BC9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776021"/>
            <a:ext cx="3330328" cy="1641986"/>
          </a:xfrm>
        </p:spPr>
        <p:txBody>
          <a:bodyPr>
            <a:normAutofit fontScale="90000"/>
          </a:bodyPr>
          <a:lstStyle/>
          <a:p>
            <a:r>
              <a:rPr lang="en-US" dirty="0"/>
              <a:t>Scholarship Recipient </a:t>
            </a:r>
            <a:br>
              <a:rPr lang="en-US" dirty="0"/>
            </a:br>
            <a:r>
              <a:rPr lang="en-US" dirty="0"/>
              <a:t>Ty </a:t>
            </a:r>
            <a:r>
              <a:rPr lang="en-US" dirty="0" err="1"/>
              <a:t>Rossow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674E1-F304-2DD9-170C-EA3382EAE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3002851"/>
            <a:ext cx="3650398" cy="2935108"/>
          </a:xfrm>
        </p:spPr>
        <p:txBody>
          <a:bodyPr>
            <a:normAutofit/>
          </a:bodyPr>
          <a:lstStyle/>
          <a:p>
            <a:r>
              <a:rPr lang="en-US" dirty="0"/>
              <a:t>Community and Economic Development Area of Focus</a:t>
            </a:r>
          </a:p>
          <a:p>
            <a:r>
              <a:rPr lang="en-US" dirty="0"/>
              <a:t>University of Cambridge</a:t>
            </a:r>
          </a:p>
          <a:p>
            <a:r>
              <a:rPr lang="en-US" dirty="0"/>
              <a:t>1-Year Master’s Degree</a:t>
            </a:r>
          </a:p>
        </p:txBody>
      </p:sp>
      <p:pic>
        <p:nvPicPr>
          <p:cNvPr id="5" name="Picture 4" descr="A child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88BCA1B4-2321-6A84-8D7C-09E745E676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2"/>
          <a:stretch/>
        </p:blipFill>
        <p:spPr>
          <a:xfrm>
            <a:off x="5395789" y="0"/>
            <a:ext cx="6344479" cy="704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1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AA061-B219-FE95-63CB-B905C864E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73" t="21565" r="27501" b="17036"/>
          <a:stretch/>
        </p:blipFill>
        <p:spPr>
          <a:xfrm>
            <a:off x="265286" y="2647241"/>
            <a:ext cx="5599289" cy="4210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6F231D-8FCA-47AF-1468-1592CE18D3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73" t="22057" r="27501" b="16543"/>
          <a:stretch/>
        </p:blipFill>
        <p:spPr>
          <a:xfrm>
            <a:off x="6183488" y="2647241"/>
            <a:ext cx="5599290" cy="42107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5B9F38-BC96-23E2-9E00-7454E4459465}"/>
              </a:ext>
            </a:extLst>
          </p:cNvPr>
          <p:cNvSpPr txBox="1"/>
          <p:nvPr/>
        </p:nvSpPr>
        <p:spPr>
          <a:xfrm>
            <a:off x="265286" y="756355"/>
            <a:ext cx="3019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2022-2023 Program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24252C-21F6-B658-49D6-6D9BAB64F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19" t="9876" r="51898" b="61400"/>
          <a:stretch/>
        </p:blipFill>
        <p:spPr>
          <a:xfrm>
            <a:off x="3256787" y="69823"/>
            <a:ext cx="5215575" cy="2436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77445A-A960-B0FF-CB49-207FCD89FD9C}"/>
              </a:ext>
            </a:extLst>
          </p:cNvPr>
          <p:cNvSpPr txBox="1"/>
          <p:nvPr/>
        </p:nvSpPr>
        <p:spPr>
          <a:xfrm>
            <a:off x="496711" y="6423378"/>
            <a:ext cx="1814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2021-22 Program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0FFAB-444C-0B87-1476-A8E254C2BBFA}"/>
              </a:ext>
            </a:extLst>
          </p:cNvPr>
          <p:cNvSpPr txBox="1"/>
          <p:nvPr/>
        </p:nvSpPr>
        <p:spPr>
          <a:xfrm>
            <a:off x="6462896" y="6440310"/>
            <a:ext cx="1814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2021-22 Program Year</a:t>
            </a:r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F55079B-4257-A132-C79E-CA2681C2D2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05" y="-27307"/>
            <a:ext cx="1811013" cy="17702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908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CAF9-54AE-168B-F9FE-1B3CFD36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77" y="437355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Global Grants Leverage Local Funds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216C9B3D-6873-3D0D-DD9A-164829687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96" y="0"/>
            <a:ext cx="5449889" cy="53272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EE9E295-E738-8FBD-5A6E-980006055A19}"/>
              </a:ext>
            </a:extLst>
          </p:cNvPr>
          <p:cNvGraphicFramePr/>
          <p:nvPr/>
        </p:nvGraphicFramePr>
        <p:xfrm>
          <a:off x="151389" y="1000307"/>
          <a:ext cx="51039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2966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2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FEFFFF"/>
      </a:accent1>
      <a:accent2>
        <a:srgbClr val="FEFFFF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1035</TotalTime>
  <Words>704</Words>
  <Application>Microsoft Macintosh PowerPoint</Application>
  <PresentationFormat>Widescreen</PresentationFormat>
  <Paragraphs>163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Century Gothic</vt:lpstr>
      <vt:lpstr>Wingdings 3</vt:lpstr>
      <vt:lpstr>Ion</vt:lpstr>
      <vt:lpstr>District 6110 Grant Management  Seminar </vt:lpstr>
      <vt:lpstr>Foundation Overview – Funding Model</vt:lpstr>
      <vt:lpstr>Funds Available – 2021 – 2022 Annual Fund SHARE Giving $375,804 Total Annual Fund Giving $424,774</vt:lpstr>
      <vt:lpstr>Qualifying for Rotary Foundation  Grants</vt:lpstr>
      <vt:lpstr>Pathways for International Service </vt:lpstr>
      <vt:lpstr>PowerPoint Presentation</vt:lpstr>
      <vt:lpstr>Scholarship Recipient  Ty Rossow</vt:lpstr>
      <vt:lpstr>PowerPoint Presentation</vt:lpstr>
      <vt:lpstr>Global Grants Leverage Local Funds</vt:lpstr>
      <vt:lpstr>Global Grant Facts</vt:lpstr>
      <vt:lpstr>District 6110 Points of Contact </vt:lpstr>
      <vt:lpstr>District 6110 Points of Contact </vt:lpstr>
      <vt:lpstr>District 6110 Grant Management  Seminar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Keck</dc:creator>
  <cp:lastModifiedBy>Edwin Hardesty</cp:lastModifiedBy>
  <cp:revision>90</cp:revision>
  <dcterms:created xsi:type="dcterms:W3CDTF">2021-04-05T16:37:25Z</dcterms:created>
  <dcterms:modified xsi:type="dcterms:W3CDTF">2024-04-05T20:04:13Z</dcterms:modified>
</cp:coreProperties>
</file>